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732" r:id="rId3"/>
    <p:sldMasterId id="2147489769" r:id="rId4"/>
  </p:sldMasterIdLst>
  <p:notesMasterIdLst>
    <p:notesMasterId r:id="rId31"/>
  </p:notesMasterIdLst>
  <p:handoutMasterIdLst>
    <p:handoutMasterId r:id="rId32"/>
  </p:handoutMasterIdLst>
  <p:sldIdLst>
    <p:sldId id="1547" r:id="rId5"/>
    <p:sldId id="1050" r:id="rId6"/>
    <p:sldId id="1471" r:id="rId7"/>
    <p:sldId id="1370" r:id="rId8"/>
    <p:sldId id="1411" r:id="rId9"/>
    <p:sldId id="1054" r:id="rId10"/>
    <p:sldId id="1413" r:id="rId11"/>
    <p:sldId id="1546" r:id="rId12"/>
    <p:sldId id="1525" r:id="rId13"/>
    <p:sldId id="1526" r:id="rId14"/>
    <p:sldId id="1548" r:id="rId15"/>
    <p:sldId id="1512" r:id="rId16"/>
    <p:sldId id="1527" r:id="rId17"/>
    <p:sldId id="1528" r:id="rId18"/>
    <p:sldId id="1545" r:id="rId19"/>
    <p:sldId id="1529" r:id="rId20"/>
    <p:sldId id="1530" r:id="rId21"/>
    <p:sldId id="1542" r:id="rId22"/>
    <p:sldId id="1531" r:id="rId23"/>
    <p:sldId id="1532" r:id="rId24"/>
    <p:sldId id="1543" r:id="rId25"/>
    <p:sldId id="1533" r:id="rId26"/>
    <p:sldId id="1534" r:id="rId27"/>
    <p:sldId id="1544" r:id="rId28"/>
    <p:sldId id="1535" r:id="rId29"/>
    <p:sldId id="1045" r:id="rId30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FF"/>
    <a:srgbClr val="0000FF"/>
    <a:srgbClr val="00FF00"/>
    <a:srgbClr val="FFCCFF"/>
    <a:srgbClr val="99FF99"/>
    <a:srgbClr val="9900CC"/>
    <a:srgbClr val="99CCFF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55" autoAdjust="0"/>
    <p:restoredTop sz="94677" autoAdjust="0"/>
  </p:normalViewPr>
  <p:slideViewPr>
    <p:cSldViewPr>
      <p:cViewPr varScale="1">
        <p:scale>
          <a:sx n="59" d="100"/>
          <a:sy n="59" d="100"/>
        </p:scale>
        <p:origin x="1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652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726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041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21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194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048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25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3324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406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8189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6141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E7F3-594E-431A-934E-DAED303BC61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6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A772-E495-4BA9-ABC1-9BB5D5EDCA4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90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5542-F898-48F4-A21A-A80883BB252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67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A249-DD10-426B-9B14-6EACD1FF16C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1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37EE-1CE0-45D0-9087-5172E5E08F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6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AB98-89D1-4293-8288-C0841480BA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01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F6D8-0604-4E53-B2F1-2A37DFAA1D1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03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3E24-48B9-4D2C-ACC3-D70F17E10ED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90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A85E-BB8E-4335-9EEC-1BCBD0CFB4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51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DB86-11B9-48DF-8BA9-F79E7D13D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08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BB5D-09E1-4D96-80A6-8E8A197FA4A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24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33" r:id="rId1"/>
    <p:sldLayoutId id="2147489734" r:id="rId2"/>
    <p:sldLayoutId id="2147489735" r:id="rId3"/>
    <p:sldLayoutId id="2147489736" r:id="rId4"/>
    <p:sldLayoutId id="2147489737" r:id="rId5"/>
    <p:sldLayoutId id="2147489738" r:id="rId6"/>
    <p:sldLayoutId id="2147489739" r:id="rId7"/>
    <p:sldLayoutId id="2147489740" r:id="rId8"/>
    <p:sldLayoutId id="2147489741" r:id="rId9"/>
    <p:sldLayoutId id="2147489742" r:id="rId10"/>
    <p:sldLayoutId id="2147489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fld id="{D477CC02-DBB9-4AE4-B28C-339F9F6F7922}" type="slidenum">
              <a:rPr lang="en-US" altLang="zh-TW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70" r:id="rId1"/>
    <p:sldLayoutId id="2147489771" r:id="rId2"/>
    <p:sldLayoutId id="2147489772" r:id="rId3"/>
    <p:sldLayoutId id="2147489773" r:id="rId4"/>
    <p:sldLayoutId id="2147489774" r:id="rId5"/>
    <p:sldLayoutId id="2147489775" r:id="rId6"/>
    <p:sldLayoutId id="2147489776" r:id="rId7"/>
    <p:sldLayoutId id="2147489777" r:id="rId8"/>
    <p:sldLayoutId id="2147489778" r:id="rId9"/>
    <p:sldLayoutId id="2147489779" r:id="rId10"/>
    <p:sldLayoutId id="2147489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irs.org.hk/" TargetMode="Externa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5246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天主聖三節主日</a:t>
            </a: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2022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12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54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48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天主聖三</a:t>
            </a:r>
            <a:r>
              <a:rPr lang="en-US" altLang="zh-TW" sz="6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: </a:t>
            </a:r>
            <a:r>
              <a:rPr lang="zh-TW" altLang="en-US" sz="6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世界大同</a:t>
            </a: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箴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8:22-31 ; 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羅</a:t>
            </a:r>
            <a:r>
              <a:rPr kumimoji="1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5:1-5; </a:t>
            </a:r>
            <a:r>
              <a:rPr kumimoji="1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若</a:t>
            </a:r>
            <a:r>
              <a:rPr kumimoji="1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16:12-15)</a:t>
            </a:r>
            <a:endParaRPr kumimoji="1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181273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E4A96E6-F29E-4364-AA37-4DF38575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24736"/>
          </a:xfrm>
        </p:spPr>
        <p:txBody>
          <a:bodyPr/>
          <a:lstStyle/>
          <a:p>
            <a:pPr algn="l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E6E633-BB83-49E6-9ED0-CB646D90E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6140494" cy="4462726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E2C9776E-C03C-4D83-A350-F03FA959C5ED}"/>
              </a:ext>
            </a:extLst>
          </p:cNvPr>
          <p:cNvSpPr/>
          <p:nvPr/>
        </p:nvSpPr>
        <p:spPr>
          <a:xfrm rot="21354589">
            <a:off x="7230688" y="1011964"/>
            <a:ext cx="1761929" cy="33123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4BE19E-98C1-48D1-BF5F-1F3D424AB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3906589" cy="2714457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B3A0ECC-AC03-4B6C-A3A6-570239D3F90B}"/>
              </a:ext>
            </a:extLst>
          </p:cNvPr>
          <p:cNvSpPr txBox="1"/>
          <p:nvPr/>
        </p:nvSpPr>
        <p:spPr>
          <a:xfrm>
            <a:off x="129817" y="5949280"/>
            <a:ext cx="8928991" cy="630942"/>
          </a:xfrm>
          <a:prstGeom prst="rect">
            <a:avLst/>
          </a:prstGeom>
          <a:solidFill>
            <a:srgbClr val="FF0000"/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500" spc="-300" dirty="0">
                <a:solidFill>
                  <a:srgbClr val="FFFF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奧體</a:t>
            </a:r>
            <a:r>
              <a:rPr lang="zh-TW" altLang="en-US" sz="3500" spc="-300" dirty="0">
                <a:solidFill>
                  <a:schemeClr val="bg1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萄葡樹</a:t>
            </a:r>
            <a:r>
              <a:rPr lang="zh-TW" altLang="en-US" sz="3500" spc="-300" dirty="0">
                <a:solidFill>
                  <a:srgbClr val="00FF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我們在基督內</a:t>
            </a:r>
            <a:r>
              <a:rPr lang="zh-TW" altLang="en-US" sz="3500" spc="-300" dirty="0">
                <a:solidFill>
                  <a:schemeClr val="bg1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基督在父內</a:t>
            </a:r>
            <a:r>
              <a:rPr lang="zh-TW" altLang="en-US" sz="3500" spc="-300" dirty="0">
                <a:solidFill>
                  <a:srgbClr val="FFFF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生命共同體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FC149E3-6EFB-4171-9E3F-7FF357662A7D}"/>
              </a:ext>
            </a:extLst>
          </p:cNvPr>
          <p:cNvSpPr txBox="1"/>
          <p:nvPr/>
        </p:nvSpPr>
        <p:spPr>
          <a:xfrm rot="20404607">
            <a:off x="437702" y="692986"/>
            <a:ext cx="2520280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禍福相倚</a:t>
            </a:r>
            <a:endParaRPr lang="en-US" altLang="zh-TW" dirty="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唇亡齒寒</a:t>
            </a:r>
            <a:endParaRPr lang="en-US" altLang="zh-TW" dirty="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CCFF"/>
                </a:highlight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絕不自我中心</a:t>
            </a:r>
            <a:endParaRPr lang="en-US" altLang="zh-TW" sz="2800" dirty="0">
              <a:solidFill>
                <a:srgbClr val="FF0000"/>
              </a:solidFill>
              <a:highlight>
                <a:srgbClr val="FFCCFF"/>
              </a:highlight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CCFF"/>
                </a:highlight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拒絕自由至上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3D398645-7108-4577-B10C-B1262B0F2A45}"/>
              </a:ext>
            </a:extLst>
          </p:cNvPr>
          <p:cNvSpPr/>
          <p:nvPr/>
        </p:nvSpPr>
        <p:spPr>
          <a:xfrm rot="21354589">
            <a:off x="2914202" y="3647237"/>
            <a:ext cx="1167742" cy="2081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3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32C1E687-5106-4F20-941E-1901AD8C2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我很重視天國和大同的理想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這也是我要做神父和「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敢將餘熱拼餘年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」的唯一理由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見上主日講道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</a:p>
          <a:p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我用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</a:rPr>
              <a:t>三語講道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也是想用生命去為胡樞機的理想作證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他告訴我們有三重身份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dirty="0">
                <a:solidFill>
                  <a:srgbClr val="FFFF00"/>
                </a:solidFill>
                <a:ea typeface="華康儷中黑" panose="020B0509000000000000" pitchFamily="49" charset="-120"/>
              </a:rPr>
              <a:t>香港人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 扎根本地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dirty="0">
                <a:solidFill>
                  <a:srgbClr val="FFFF00"/>
                </a:solidFill>
                <a:ea typeface="華康儷中黑" panose="020B0509000000000000" pitchFamily="49" charset="-120"/>
              </a:rPr>
              <a:t>中國人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 熱愛民族和文化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dirty="0">
                <a:solidFill>
                  <a:srgbClr val="FFFF00"/>
                </a:solidFill>
                <a:ea typeface="華康儷中黑" panose="020B0509000000000000" pitchFamily="49" charset="-120"/>
              </a:rPr>
              <a:t>基督徒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所以我也是世界人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是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天地人大生命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中的活細胞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 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所以努力用外語講道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</a:p>
          <a:p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想不到這三語講道或我的三重身份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竟然在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21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年前的悉尼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已有知音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他就是替我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《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主日八分半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》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英語講道作註釋的</a:t>
            </a:r>
            <a:r>
              <a:rPr lang="zh-TW" altLang="en-US" dirty="0">
                <a:solidFill>
                  <a:srgbClr val="FFFF00"/>
                </a:solidFill>
                <a:highlight>
                  <a:srgbClr val="FF00FF"/>
                </a:highlight>
                <a:ea typeface="華康儷中黑" panose="020B0509000000000000" pitchFamily="49" charset="-120"/>
              </a:rPr>
              <a:t>李尚義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老先生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今年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89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歲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).</a:t>
            </a:r>
          </a:p>
          <a:p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上主日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聖神降臨節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我的尋人啟示登出後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當天李先生的女兒</a:t>
            </a:r>
            <a:r>
              <a:rPr lang="zh-TW" altLang="en-US" dirty="0">
                <a:solidFill>
                  <a:srgbClr val="FFFF00"/>
                </a:solidFill>
                <a:ea typeface="華康儷中黑" panose="020B0509000000000000" pitchFamily="49" charset="-120"/>
              </a:rPr>
              <a:t>兆敏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已打電話告訴我這好消息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我十分激動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頗有見證奇蹟的感覺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dirty="0">
                <a:solidFill>
                  <a:srgbClr val="FFFF00"/>
                </a:solidFill>
                <a:highlight>
                  <a:srgbClr val="FF00FF"/>
                </a:highlight>
                <a:ea typeface="華康儷中黑" panose="020B0509000000000000" pitchFamily="49" charset="-120"/>
              </a:rPr>
              <a:t>感謝主</a:t>
            </a:r>
            <a:r>
              <a:rPr lang="en-US" altLang="zh-TW" dirty="0">
                <a:solidFill>
                  <a:srgbClr val="FFFF00"/>
                </a:solidFill>
                <a:highlight>
                  <a:srgbClr val="FF00FF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rgbClr val="FFFF00"/>
                </a:solidFill>
                <a:highlight>
                  <a:srgbClr val="FF00FF"/>
                </a:highlight>
                <a:ea typeface="華康儷中黑" panose="020B0509000000000000" pitchFamily="49" charset="-120"/>
              </a:rPr>
              <a:t>也感謝一切有心人</a:t>
            </a:r>
            <a:r>
              <a:rPr lang="en-US" altLang="zh-TW" dirty="0">
                <a:solidFill>
                  <a:srgbClr val="FFFF00"/>
                </a:solidFill>
                <a:highlight>
                  <a:srgbClr val="FF00FF"/>
                </a:highlight>
                <a:ea typeface="華康儷中黑" panose="020B0509000000000000" pitchFamily="49" charset="-120"/>
              </a:rPr>
              <a:t>!</a:t>
            </a:r>
            <a:r>
              <a:rPr lang="en-US" altLang="zh-TW" dirty="0">
                <a:solidFill>
                  <a:srgbClr val="FF00FF"/>
                </a:solidFill>
                <a:highlight>
                  <a:srgbClr val="FF00FF"/>
                </a:highlight>
                <a:ea typeface="華康儷中黑" panose="020B0509000000000000" pitchFamily="49" charset="-120"/>
              </a:rPr>
              <a:t>!</a:t>
            </a:r>
            <a:endParaRPr lang="zh-TW" altLang="en-US" dirty="0">
              <a:solidFill>
                <a:srgbClr val="FF00FF"/>
              </a:solidFill>
              <a:highlight>
                <a:srgbClr val="FF00FF"/>
              </a:highlight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1E77C-9424-4BCB-A133-49226D02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3960440" cy="6021320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  <a:t>公教</a:t>
            </a:r>
            <a:r>
              <a:rPr lang="zh-HK" altLang="en-US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  <a:t>教研</a:t>
            </a:r>
            <a:r>
              <a:rPr lang="zh-TW" altLang="en-US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  <a:t>中心</a:t>
            </a:r>
            <a:br>
              <a:rPr lang="en-US" altLang="zh-TW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</a:br>
            <a:r>
              <a:rPr lang="zh-HK" altLang="en-US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  <a:t>新慕道班</a:t>
            </a:r>
            <a:r>
              <a:rPr lang="en-US" altLang="zh-HK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  <a:t>:</a:t>
            </a:r>
            <a:br>
              <a:rPr lang="en-US" altLang="zh-HK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</a:br>
            <a:r>
              <a:rPr lang="en-US" altLang="zh-HK" sz="3000" b="0" dirty="0">
                <a:solidFill>
                  <a:schemeClr val="tx1"/>
                </a:solidFill>
                <a:latin typeface="+mn-lt"/>
                <a:ea typeface="華康POP1體W7" panose="040B0709000000000000" pitchFamily="81" charset="-120"/>
              </a:rPr>
              <a:t>2022</a:t>
            </a:r>
            <a:r>
              <a:rPr lang="zh-TW" altLang="en-US" sz="3000" b="0" dirty="0">
                <a:solidFill>
                  <a:schemeClr val="tx1"/>
                </a:solidFill>
                <a:latin typeface="+mn-lt"/>
                <a:ea typeface="華康POP1體W7" panose="040B0709000000000000" pitchFamily="81" charset="-120"/>
              </a:rPr>
              <a:t>年</a:t>
            </a:r>
            <a:r>
              <a:rPr lang="en-US" altLang="zh-TW" sz="3000" b="0" dirty="0">
                <a:solidFill>
                  <a:schemeClr val="tx1"/>
                </a:solidFill>
                <a:latin typeface="+mn-lt"/>
                <a:ea typeface="華康POP1體W7" panose="040B0709000000000000" pitchFamily="81" charset="-120"/>
              </a:rPr>
              <a:t>6</a:t>
            </a:r>
            <a:r>
              <a:rPr lang="zh-HK" altLang="en-US" sz="3000" b="0" dirty="0">
                <a:solidFill>
                  <a:schemeClr val="tx1"/>
                </a:solidFill>
                <a:latin typeface="+mn-lt"/>
                <a:ea typeface="華康POP1體W7" panose="040B0709000000000000" pitchFamily="81" charset="-120"/>
              </a:rPr>
              <a:t>月</a:t>
            </a:r>
            <a:r>
              <a:rPr lang="en-US" altLang="zh-HK" sz="3000" b="0" dirty="0">
                <a:solidFill>
                  <a:schemeClr val="tx1"/>
                </a:solidFill>
                <a:latin typeface="+mn-lt"/>
                <a:ea typeface="華康POP1體W7" panose="040B0709000000000000" pitchFamily="81" charset="-120"/>
              </a:rPr>
              <a:t>26</a:t>
            </a:r>
            <a:r>
              <a:rPr lang="zh-HK" altLang="en-US" sz="3000" b="0" dirty="0">
                <a:solidFill>
                  <a:schemeClr val="tx1"/>
                </a:solidFill>
                <a:latin typeface="+mn-lt"/>
                <a:ea typeface="華康POP1體W7" panose="040B0709000000000000" pitchFamily="81" charset="-120"/>
              </a:rPr>
              <a:t>日</a:t>
            </a:r>
            <a:r>
              <a:rPr lang="zh-TW" altLang="en-US" sz="3000" b="0" dirty="0">
                <a:solidFill>
                  <a:schemeClr val="tx1"/>
                </a:solidFill>
                <a:latin typeface="+mn-lt"/>
                <a:ea typeface="華康POP1體W7" panose="040B0709000000000000" pitchFamily="81" charset="-120"/>
              </a:rPr>
              <a:t>開課</a:t>
            </a:r>
            <a:br>
              <a:rPr lang="en-US" altLang="zh-TW" sz="3200" dirty="0">
                <a:solidFill>
                  <a:srgbClr val="FF0000"/>
                </a:solidFill>
                <a:latin typeface="+mn-lt"/>
              </a:rPr>
            </a:br>
            <a:r>
              <a:rPr lang="zh-TW" altLang="en-US" sz="3200" dirty="0">
                <a:solidFill>
                  <a:srgbClr val="FF0000"/>
                </a:solidFill>
                <a:latin typeface="+mn-lt"/>
                <a:ea typeface="華康中圓體" panose="020F0509000000000000" pitchFamily="49" charset="-120"/>
              </a:rPr>
              <a:t>現正接受報名</a:t>
            </a:r>
            <a:br>
              <a:rPr lang="en-US" altLang="zh-TW" sz="3200" dirty="0">
                <a:solidFill>
                  <a:srgbClr val="FF0000"/>
                </a:solidFill>
                <a:latin typeface="+mn-lt"/>
              </a:rPr>
            </a:br>
            <a:r>
              <a:rPr lang="zh-TW" altLang="en-US" sz="3200" dirty="0">
                <a:solidFill>
                  <a:srgbClr val="FF0000"/>
                </a:solidFill>
                <a:latin typeface="+mn-lt"/>
              </a:rPr>
              <a:t>請即在</a:t>
            </a:r>
            <a:br>
              <a:rPr lang="en-US" altLang="zh-TW" sz="3200" dirty="0">
                <a:solidFill>
                  <a:srgbClr val="FF0000"/>
                </a:solidFill>
                <a:latin typeface="+mn-lt"/>
              </a:rPr>
            </a:br>
            <a:r>
              <a:rPr lang="en-US" altLang="zh-TW" sz="3200" dirty="0">
                <a:solidFill>
                  <a:srgbClr val="0000FF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www.cirs.org.hk</a:t>
            </a:r>
            <a:br>
              <a:rPr lang="en-US" altLang="zh-TW" sz="3200" dirty="0">
                <a:solidFill>
                  <a:srgbClr val="FF0000"/>
                </a:solidFill>
                <a:latin typeface="+mn-lt"/>
              </a:rPr>
            </a:br>
            <a:r>
              <a:rPr lang="zh-TW" altLang="en-US" sz="3200" dirty="0">
                <a:solidFill>
                  <a:srgbClr val="FF0000"/>
                </a:solidFill>
                <a:latin typeface="+mn-lt"/>
              </a:rPr>
              <a:t>下載報名表</a:t>
            </a:r>
            <a:br>
              <a:rPr lang="en-US" altLang="zh-TW" sz="3200" dirty="0">
                <a:solidFill>
                  <a:srgbClr val="FF0000"/>
                </a:solidFill>
                <a:latin typeface="+mn-lt"/>
              </a:rPr>
            </a:br>
            <a:r>
              <a:rPr lang="zh-TW" altLang="en-US" sz="3200" dirty="0">
                <a:solidFill>
                  <a:srgbClr val="FF0000"/>
                </a:solidFill>
                <a:latin typeface="+mn-lt"/>
              </a:rPr>
              <a:t>或致電</a:t>
            </a:r>
            <a:r>
              <a:rPr lang="en-US" altLang="zh-TW" sz="3200" dirty="0">
                <a:solidFill>
                  <a:srgbClr val="FF0000"/>
                </a:solidFill>
                <a:latin typeface="+mn-lt"/>
              </a:rPr>
              <a:t>:</a:t>
            </a:r>
            <a:br>
              <a:rPr lang="en-US" altLang="zh-TW" sz="3200" dirty="0">
                <a:solidFill>
                  <a:srgbClr val="FF0000"/>
                </a:solidFill>
                <a:latin typeface="+mn-lt"/>
              </a:rPr>
            </a:br>
            <a:r>
              <a:rPr lang="en-US" altLang="zh-TW" sz="3200" dirty="0">
                <a:solidFill>
                  <a:srgbClr val="FF0000"/>
                </a:solidFill>
                <a:latin typeface="+mn-lt"/>
              </a:rPr>
              <a:t>23361205 </a:t>
            </a:r>
            <a:r>
              <a:rPr lang="zh-TW" altLang="en-US" sz="3200" dirty="0">
                <a:solidFill>
                  <a:srgbClr val="FF0000"/>
                </a:solidFill>
                <a:latin typeface="+mn-lt"/>
              </a:rPr>
              <a:t>報名</a:t>
            </a:r>
            <a:br>
              <a:rPr lang="en-US" altLang="zh-TW" sz="3200" dirty="0">
                <a:solidFill>
                  <a:srgbClr val="FF0000"/>
                </a:solidFill>
                <a:latin typeface="+mn-lt"/>
              </a:rPr>
            </a:br>
            <a:r>
              <a:rPr lang="zh-TW" altLang="en-US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  <a:t>請邀請未信的親友</a:t>
            </a:r>
            <a:br>
              <a:rPr lang="en-US" altLang="zh-TW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</a:br>
            <a:r>
              <a:rPr lang="zh-TW" altLang="en-US" sz="3200" b="0" dirty="0">
                <a:solidFill>
                  <a:srgbClr val="0000FF"/>
                </a:solidFill>
                <a:latin typeface="+mn-lt"/>
                <a:ea typeface="華康中特圓體" panose="020F0809000000000000" pitchFamily="49" charset="-120"/>
              </a:rPr>
              <a:t>與耶穌一起促進大同</a:t>
            </a:r>
            <a:r>
              <a:rPr lang="zh-TW" altLang="en-US" sz="3200" b="0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  <a:ea typeface="華康中特圓體" panose="020F0809000000000000" pitchFamily="49" charset="-120"/>
              </a:rPr>
              <a:t>共 建 天 國</a:t>
            </a:r>
            <a:endParaRPr lang="zh-HK" altLang="en-US" sz="3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F9022E4-18E0-4077-BE86-92737ADB8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3983"/>
            <a:ext cx="4680520" cy="6570034"/>
          </a:xfrm>
        </p:spPr>
      </p:pic>
    </p:spTree>
    <p:extLst>
      <p:ext uri="{BB962C8B-B14F-4D97-AF65-F5344CB8AC3E}">
        <p14:creationId xmlns:p14="http://schemas.microsoft.com/office/powerpoint/2010/main" val="170001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528" y="152636"/>
            <a:ext cx="9144000" cy="6552728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altLang="zh-TW" sz="5400" dirty="0">
              <a:effectLst/>
              <a:latin typeface="Cambria" panose="02040503050406030204" pitchFamily="18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zh-TW" altLang="zh-TW" sz="5400" dirty="0">
                <a:effectLst/>
                <a:latin typeface="Cambria" panose="02040503050406030204" pitchFamily="18" charset="0"/>
                <a:ea typeface="華康儷中黑" panose="020B0509000000000000" pitchFamily="49" charset="-120"/>
                <a:cs typeface="Calibri" panose="020F0502020204030204" pitchFamily="34" charset="0"/>
              </a:rPr>
              <a:t>天主教信仰的</a:t>
            </a:r>
            <a:r>
              <a:rPr lang="zh-TW" altLang="zh-TW" sz="5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華康儷中黑" panose="020B0509000000000000" pitchFamily="49" charset="-120"/>
                <a:cs typeface="Calibri" panose="020F0502020204030204" pitchFamily="34" charset="0"/>
              </a:rPr>
              <a:t>三大前提</a:t>
            </a:r>
            <a:r>
              <a:rPr lang="zh-TW" altLang="zh-TW" sz="5400" dirty="0">
                <a:effectLst/>
                <a:latin typeface="Cambria" panose="02040503050406030204" pitchFamily="18" charset="0"/>
                <a:ea typeface="華康儷中黑" panose="020B0509000000000000" pitchFamily="49" charset="-120"/>
                <a:cs typeface="Calibri" panose="020F0502020204030204" pitchFamily="34" charset="0"/>
              </a:rPr>
              <a:t>：</a:t>
            </a:r>
            <a:endParaRPr lang="zh-TW" altLang="zh-TW" sz="54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152400">
              <a:lnSpc>
                <a:spcPct val="115000"/>
              </a:lnSpc>
            </a:pPr>
            <a:r>
              <a:rPr lang="en-GB" altLang="zh-TW" sz="5400" dirty="0">
                <a:effectLst/>
                <a:latin typeface="Cambria" panose="02040503050406030204" pitchFamily="18" charset="0"/>
                <a:ea typeface="華康儷中黑" panose="020B0509000000000000" pitchFamily="49" charset="-120"/>
                <a:cs typeface="Calibri" panose="020F0502020204030204" pitchFamily="34" charset="0"/>
              </a:rPr>
              <a:t>The </a:t>
            </a:r>
            <a:r>
              <a:rPr lang="en-GB" altLang="zh-TW" sz="54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華康儷中黑" panose="020B0509000000000000" pitchFamily="49" charset="-120"/>
                <a:cs typeface="Calibri" panose="020F0502020204030204" pitchFamily="34" charset="0"/>
              </a:rPr>
              <a:t>3 premises </a:t>
            </a:r>
            <a:r>
              <a:rPr lang="en-GB" altLang="zh-TW" sz="5400" dirty="0">
                <a:effectLst/>
                <a:latin typeface="Cambria" panose="02040503050406030204" pitchFamily="18" charset="0"/>
                <a:ea typeface="華康儷中黑" panose="020B0509000000000000" pitchFamily="49" charset="-120"/>
                <a:cs typeface="Calibri" panose="020F0502020204030204" pitchFamily="34" charset="0"/>
              </a:rPr>
              <a:t>of </a:t>
            </a:r>
            <a:r>
              <a:rPr lang="en-GB" altLang="zh-TW" sz="5400" dirty="0">
                <a:effectLst/>
                <a:latin typeface="Cambria" panose="02040503050406030204" pitchFamily="18" charset="0"/>
                <a:ea typeface="華康儷中黑" panose="020B0509000000000000" pitchFamily="49" charset="-120"/>
                <a:cs typeface="新細明體" panose="02020500000000000000" pitchFamily="18" charset="-120"/>
              </a:rPr>
              <a:t>our</a:t>
            </a:r>
            <a:r>
              <a:rPr lang="en-GB" altLang="zh-TW" sz="5400" dirty="0">
                <a:effectLst/>
                <a:latin typeface="Cambria" panose="02040503050406030204" pitchFamily="18" charset="0"/>
                <a:ea typeface="華康儷中黑" panose="020B0509000000000000" pitchFamily="49" charset="-120"/>
                <a:cs typeface="Calibri" panose="020F0502020204030204" pitchFamily="34" charset="0"/>
              </a:rPr>
              <a:t> </a:t>
            </a:r>
          </a:p>
          <a:p>
            <a:pPr marL="152400">
              <a:lnSpc>
                <a:spcPct val="115000"/>
              </a:lnSpc>
            </a:pPr>
            <a:r>
              <a:rPr lang="en-GB" altLang="zh-TW" sz="5400" dirty="0">
                <a:effectLst/>
                <a:latin typeface="Cambria" panose="02040503050406030204" pitchFamily="18" charset="0"/>
                <a:ea typeface="華康儷中黑" panose="020B0509000000000000" pitchFamily="49" charset="-120"/>
                <a:cs typeface="Calibri" panose="020F0502020204030204" pitchFamily="34" charset="0"/>
              </a:rPr>
              <a:t>Roman Catholic faith: </a:t>
            </a:r>
            <a:endParaRPr lang="zh-TW" altLang="zh-TW" sz="54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65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3500" dirty="0">
                <a:ea typeface="華康儷中黑" panose="020B0509000000000000" pitchFamily="49" charset="-120"/>
              </a:rPr>
              <a:t>1.</a:t>
            </a:r>
            <a:r>
              <a:rPr lang="zh-TW" altLang="en-US" sz="3500" dirty="0">
                <a:highlight>
                  <a:srgbClr val="FFFF00"/>
                </a:highlight>
                <a:ea typeface="華康儷中黑" panose="020B0509000000000000" pitchFamily="49" charset="-120"/>
              </a:rPr>
              <a:t>天主為了我們而創造我們</a:t>
            </a:r>
            <a:r>
              <a:rPr lang="en-US" altLang="zh-TW" sz="3500" dirty="0">
                <a:ea typeface="華康儷中黑" panose="020B0509000000000000" pitchFamily="49" charset="-120"/>
              </a:rPr>
              <a:t>,</a:t>
            </a:r>
            <a:r>
              <a:rPr lang="zh-TW" altLang="en-US" sz="3500" dirty="0">
                <a:solidFill>
                  <a:srgbClr val="FF0000"/>
                </a:solidFill>
                <a:ea typeface="華康儷中黑" panose="020B0509000000000000" pitchFamily="49" charset="-120"/>
              </a:rPr>
              <a:t>讓我們所有人都成功</a:t>
            </a:r>
            <a:r>
              <a:rPr lang="en-US" altLang="zh-TW" sz="35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500" dirty="0">
                <a:solidFill>
                  <a:srgbClr val="FF0000"/>
                </a:solidFill>
                <a:ea typeface="華康儷中黑" panose="020B0509000000000000" pitchFamily="49" charset="-120"/>
              </a:rPr>
              <a:t>快樂</a:t>
            </a:r>
            <a:r>
              <a:rPr lang="en-US" altLang="zh-TW" sz="3500" dirty="0">
                <a:ea typeface="華康儷中黑" panose="020B0509000000000000" pitchFamily="49" charset="-120"/>
              </a:rPr>
              <a:t>.</a:t>
            </a:r>
            <a:r>
              <a:rPr lang="zh-TW" altLang="en-US" sz="3500" dirty="0">
                <a:ea typeface="華康儷中黑" panose="020B0509000000000000" pitchFamily="49" charset="-120"/>
              </a:rPr>
              <a:t>快樂包括今生和來世</a:t>
            </a:r>
            <a:r>
              <a:rPr lang="en-US" altLang="zh-TW" sz="3500" dirty="0">
                <a:ea typeface="華康儷中黑" panose="020B0509000000000000" pitchFamily="49" charset="-120"/>
              </a:rPr>
              <a:t>;</a:t>
            </a:r>
            <a:r>
              <a:rPr lang="zh-TW" altLang="en-US" sz="3500" dirty="0">
                <a:ea typeface="華康儷中黑" panose="020B0509000000000000" pitchFamily="49" charset="-120"/>
              </a:rPr>
              <a:t>涵蓋個人</a:t>
            </a:r>
            <a:r>
              <a:rPr lang="en-US" altLang="zh-TW" sz="3500" dirty="0">
                <a:ea typeface="華康儷中黑" panose="020B0509000000000000" pitchFamily="49" charset="-120"/>
              </a:rPr>
              <a:t>,</a:t>
            </a:r>
            <a:r>
              <a:rPr lang="zh-TW" altLang="en-US" sz="3500" dirty="0">
                <a:ea typeface="華康儷中黑" panose="020B0509000000000000" pitchFamily="49" charset="-120"/>
              </a:rPr>
              <a:t>家庭</a:t>
            </a:r>
            <a:r>
              <a:rPr lang="en-US" altLang="zh-TW" sz="3500" dirty="0">
                <a:ea typeface="華康儷中黑" panose="020B0509000000000000" pitchFamily="49" charset="-120"/>
              </a:rPr>
              <a:t>,</a:t>
            </a:r>
            <a:r>
              <a:rPr lang="zh-TW" altLang="en-US" sz="3500" dirty="0">
                <a:ea typeface="華康儷中黑" panose="020B0509000000000000" pitchFamily="49" charset="-120"/>
              </a:rPr>
              <a:t>國家和人類</a:t>
            </a:r>
            <a:r>
              <a:rPr lang="en-US" altLang="zh-TW" sz="3500" dirty="0">
                <a:ea typeface="華康儷中黑" panose="020B0509000000000000" pitchFamily="49" charset="-120"/>
              </a:rPr>
              <a:t>.</a:t>
            </a:r>
            <a:r>
              <a:rPr lang="zh-TW" altLang="en-US" sz="3500" dirty="0">
                <a:ea typeface="華康儷中黑" panose="020B0509000000000000" pitchFamily="49" charset="-120"/>
              </a:rPr>
              <a:t>因為</a:t>
            </a:r>
            <a:r>
              <a:rPr lang="zh-TW" altLang="en-US" sz="3500" dirty="0">
                <a:solidFill>
                  <a:srgbClr val="FF0000"/>
                </a:solidFill>
                <a:ea typeface="華康儷中黑" panose="020B0509000000000000" pitchFamily="49" charset="-120"/>
              </a:rPr>
              <a:t>人類的快樂就是天主的光榮</a:t>
            </a:r>
            <a:r>
              <a:rPr lang="en-US" altLang="zh-TW" sz="35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For our sake, God created us so that we can all be successful and happy; happiness in this earthy life and in the future life in Heaven; happiness for the individual, for families, for nations and all mankind. This is because,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man’s happiness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IS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 the glory of God; </a:t>
            </a:r>
            <a:r>
              <a:rPr lang="en-US" altLang="zh-TW" dirty="0">
                <a:ea typeface="華康儷中黑" panose="020B0509000000000000" pitchFamily="49" charset="-120"/>
              </a:rPr>
              <a:t>as St. Irenaeus, a Church Father, said: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Gloria Dei, homo </a:t>
            </a:r>
            <a:r>
              <a:rPr lang="en-US" altLang="zh-TW" sz="3600" dirty="0" err="1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vivens</a:t>
            </a:r>
            <a:endParaRPr lang="en-US" altLang="zh-TW" sz="3600" dirty="0">
              <a:highlight>
                <a:srgbClr val="FFFF00"/>
              </a:highlight>
              <a:ea typeface="華康儷中黑" panose="020B0509000000000000" pitchFamily="49" charset="-12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rgbClr val="0000FF"/>
                </a:solidFill>
                <a:ea typeface="華康儷中黑" panose="020B0509000000000000" pitchFamily="49" charset="-120"/>
              </a:rPr>
              <a:t>The glory of God is man fully alive</a:t>
            </a:r>
            <a:endParaRPr lang="en-US" altLang="zh-TW" sz="36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endParaRPr lang="zh-TW" altLang="en-US" sz="36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90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3500" dirty="0">
                <a:ea typeface="華康儷中黑" panose="020B0509000000000000" pitchFamily="49" charset="-120"/>
              </a:rPr>
              <a:t>1.</a:t>
            </a:r>
            <a:r>
              <a:rPr lang="zh-TW" altLang="en-US" sz="3500" dirty="0">
                <a:highlight>
                  <a:srgbClr val="FFFF00"/>
                </a:highlight>
                <a:ea typeface="華康儷中黑" panose="020B0509000000000000" pitchFamily="49" charset="-120"/>
              </a:rPr>
              <a:t>天主為了我們而創造我們</a:t>
            </a:r>
            <a:r>
              <a:rPr lang="en-US" altLang="zh-TW" sz="3500" dirty="0">
                <a:ea typeface="華康儷中黑" panose="020B0509000000000000" pitchFamily="49" charset="-120"/>
              </a:rPr>
              <a:t>,</a:t>
            </a:r>
            <a:r>
              <a:rPr lang="zh-TW" altLang="en-US" sz="3500" dirty="0">
                <a:solidFill>
                  <a:srgbClr val="FF0000"/>
                </a:solidFill>
                <a:ea typeface="華康儷中黑" panose="020B0509000000000000" pitchFamily="49" charset="-120"/>
              </a:rPr>
              <a:t>讓我們所有人都成功</a:t>
            </a:r>
            <a:r>
              <a:rPr lang="en-US" altLang="zh-TW" sz="35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500" dirty="0">
                <a:solidFill>
                  <a:srgbClr val="FF0000"/>
                </a:solidFill>
                <a:ea typeface="華康儷中黑" panose="020B0509000000000000" pitchFamily="49" charset="-120"/>
              </a:rPr>
              <a:t>快樂</a:t>
            </a:r>
            <a:r>
              <a:rPr lang="en-US" altLang="zh-TW" sz="3500" dirty="0">
                <a:ea typeface="華康儷中黑" panose="020B0509000000000000" pitchFamily="49" charset="-120"/>
              </a:rPr>
              <a:t>.</a:t>
            </a:r>
            <a:r>
              <a:rPr lang="zh-TW" altLang="en-US" sz="3500" dirty="0">
                <a:ea typeface="華康儷中黑" panose="020B0509000000000000" pitchFamily="49" charset="-120"/>
              </a:rPr>
              <a:t>快樂包括今生和來世</a:t>
            </a:r>
            <a:r>
              <a:rPr lang="en-US" altLang="zh-TW" sz="3500" dirty="0">
                <a:ea typeface="華康儷中黑" panose="020B0509000000000000" pitchFamily="49" charset="-120"/>
              </a:rPr>
              <a:t>;</a:t>
            </a:r>
            <a:r>
              <a:rPr lang="zh-TW" altLang="en-US" sz="3500" dirty="0">
                <a:ea typeface="華康儷中黑" panose="020B0509000000000000" pitchFamily="49" charset="-120"/>
              </a:rPr>
              <a:t>涵蓋個人</a:t>
            </a:r>
            <a:r>
              <a:rPr lang="en-US" altLang="zh-TW" sz="3500" dirty="0">
                <a:ea typeface="華康儷中黑" panose="020B0509000000000000" pitchFamily="49" charset="-120"/>
              </a:rPr>
              <a:t>,</a:t>
            </a:r>
            <a:r>
              <a:rPr lang="zh-TW" altLang="en-US" sz="3500" dirty="0">
                <a:ea typeface="華康儷中黑" panose="020B0509000000000000" pitchFamily="49" charset="-120"/>
              </a:rPr>
              <a:t>家庭</a:t>
            </a:r>
            <a:r>
              <a:rPr lang="en-US" altLang="zh-TW" sz="3500" dirty="0">
                <a:ea typeface="華康儷中黑" panose="020B0509000000000000" pitchFamily="49" charset="-120"/>
              </a:rPr>
              <a:t>,</a:t>
            </a:r>
            <a:r>
              <a:rPr lang="zh-TW" altLang="en-US" sz="3500" dirty="0">
                <a:ea typeface="華康儷中黑" panose="020B0509000000000000" pitchFamily="49" charset="-120"/>
              </a:rPr>
              <a:t>國家和人類</a:t>
            </a:r>
            <a:r>
              <a:rPr lang="en-US" altLang="zh-TW" sz="3500" dirty="0">
                <a:ea typeface="華康儷中黑" panose="020B0509000000000000" pitchFamily="49" charset="-120"/>
              </a:rPr>
              <a:t>.</a:t>
            </a:r>
            <a:r>
              <a:rPr lang="zh-TW" altLang="en-US" sz="3500" dirty="0">
                <a:ea typeface="華康儷中黑" panose="020B0509000000000000" pitchFamily="49" charset="-120"/>
              </a:rPr>
              <a:t>因為人類的快樂就是天主的光榮</a:t>
            </a:r>
            <a:r>
              <a:rPr lang="en-US" altLang="zh-TW" sz="35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For our sake, God created us so that we can all be successful and happy; happiness in this earthy life and in the future life in Heaven; happiness for the individual, for families, for nations and all mankind. This is because,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man’s happiness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IS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 the glory of God </a:t>
            </a:r>
            <a:r>
              <a:rPr lang="en-US" altLang="zh-TW" sz="3600" dirty="0">
                <a:ea typeface="華康儷中黑" panose="020B0509000000000000" pitchFamily="49" charset="-120"/>
              </a:rPr>
              <a:t>(as St. Irenaeus, a Church Father, said: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Gloria Dei, homo </a:t>
            </a:r>
            <a:r>
              <a:rPr lang="en-US" altLang="zh-TW" sz="3600" dirty="0" err="1">
                <a:solidFill>
                  <a:srgbClr val="FF0000"/>
                </a:solidFill>
                <a:ea typeface="華康儷中黑" panose="020B0509000000000000" pitchFamily="49" charset="-120"/>
              </a:rPr>
              <a:t>vivens</a:t>
            </a:r>
            <a:r>
              <a:rPr lang="en-US" altLang="zh-TW" sz="3600" dirty="0">
                <a:ea typeface="華康儷中黑" panose="020B0509000000000000" pitchFamily="49" charset="-120"/>
              </a:rPr>
              <a:t>;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rgbClr val="0000FF"/>
                </a:solidFill>
                <a:ea typeface="華康儷中黑" panose="020B0509000000000000" pitchFamily="49" charset="-120"/>
              </a:rPr>
              <a:t>The glory of God is man fully alive</a:t>
            </a:r>
            <a:r>
              <a:rPr lang="en-US" altLang="zh-TW" sz="3600" dirty="0">
                <a:ea typeface="華康儷中黑" panose="020B0509000000000000" pitchFamily="49" charset="-120"/>
              </a:rPr>
              <a:t>)</a:t>
            </a:r>
          </a:p>
          <a:p>
            <a:pPr>
              <a:spcBef>
                <a:spcPts val="0"/>
              </a:spcBef>
            </a:pPr>
            <a:endParaRPr lang="zh-TW" altLang="en-US" sz="3600" dirty="0">
              <a:ea typeface="華康儷中黑" panose="020B0509000000000000" pitchFamily="49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94FE9BF-CE17-4B96-8DF5-C73515541E3C}"/>
              </a:ext>
            </a:extLst>
          </p:cNvPr>
          <p:cNvSpPr txBox="1"/>
          <p:nvPr/>
        </p:nvSpPr>
        <p:spPr>
          <a:xfrm rot="20950277">
            <a:off x="683568" y="2780928"/>
            <a:ext cx="7848872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天主為我們</a:t>
            </a:r>
            <a:r>
              <a:rPr lang="en-US" altLang="zh-TW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別老想我們為天主</a:t>
            </a:r>
            <a:endParaRPr lang="en-US" altLang="zh-TW" dirty="0">
              <a:solidFill>
                <a:srgbClr val="FF0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00FF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越愛天主</a:t>
            </a:r>
            <a:r>
              <a:rPr lang="en-US" altLang="zh-TW" dirty="0">
                <a:solidFill>
                  <a:srgbClr val="0000FF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就要越愛天主所愛的</a:t>
            </a: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人</a:t>
            </a:r>
            <a:r>
              <a:rPr lang="en-US" altLang="zh-TW" dirty="0">
                <a:solidFill>
                  <a:schemeClr val="bg1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全部的人</a:t>
            </a:r>
            <a:endParaRPr lang="en-US" altLang="zh-TW" dirty="0">
              <a:solidFill>
                <a:schemeClr val="bg1"/>
              </a:solidFill>
              <a:highlight>
                <a:srgbClr val="FF0000"/>
              </a:highligh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FFCCFF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不分種族</a:t>
            </a:r>
            <a:r>
              <a:rPr lang="en-US" altLang="zh-TW" dirty="0">
                <a:solidFill>
                  <a:srgbClr val="FFCCFF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en-US" dirty="0">
                <a:solidFill>
                  <a:srgbClr val="FFCCFF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階級</a:t>
            </a:r>
            <a:r>
              <a:rPr lang="en-US" altLang="zh-TW" dirty="0">
                <a:solidFill>
                  <a:srgbClr val="FFCCFF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en-US" dirty="0">
                <a:solidFill>
                  <a:srgbClr val="FFCCFF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性別</a:t>
            </a:r>
            <a:r>
              <a:rPr lang="en-US" altLang="zh-TW" dirty="0">
                <a:solidFill>
                  <a:srgbClr val="FFCCFF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en-US" dirty="0">
                <a:solidFill>
                  <a:srgbClr val="FFCCFF"/>
                </a:solidFill>
                <a:highlight>
                  <a:srgbClr val="FF0000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宗教</a:t>
            </a:r>
          </a:p>
        </p:txBody>
      </p:sp>
    </p:spTree>
    <p:extLst>
      <p:ext uri="{BB962C8B-B14F-4D97-AF65-F5344CB8AC3E}">
        <p14:creationId xmlns:p14="http://schemas.microsoft.com/office/powerpoint/2010/main" val="362386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2.</a:t>
            </a:r>
            <a:r>
              <a:rPr lang="zh-TW" altLang="en-US" sz="4400" dirty="0">
                <a:ea typeface="華康儷中黑" panose="020B0509000000000000" pitchFamily="49" charset="-120"/>
              </a:rPr>
              <a:t>「天主這樣愛了世界」</a:t>
            </a:r>
            <a:r>
              <a:rPr lang="en-US" altLang="zh-TW" sz="3600" dirty="0">
                <a:ea typeface="華康儷中黑" panose="020B0509000000000000" pitchFamily="49" charset="-120"/>
              </a:rPr>
              <a:t>(</a:t>
            </a:r>
            <a:r>
              <a:rPr lang="zh-TW" altLang="en-US" sz="3600" dirty="0">
                <a:ea typeface="華康儷中黑" panose="020B0509000000000000" pitchFamily="49" charset="-120"/>
              </a:rPr>
              <a:t>若</a:t>
            </a:r>
            <a:r>
              <a:rPr lang="en-US" altLang="zh-TW" sz="3600" dirty="0">
                <a:ea typeface="華康儷中黑" panose="020B0509000000000000" pitchFamily="49" charset="-120"/>
              </a:rPr>
              <a:t>3:16)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或譯為「神愛世人」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是名副其實的</a:t>
            </a:r>
            <a:endParaRPr lang="en-US" altLang="zh-TW" sz="44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大愛無疆</a:t>
            </a:r>
            <a:r>
              <a:rPr lang="en-US" altLang="zh-TW" sz="4400" dirty="0">
                <a:ea typeface="華康儷中黑" panose="020B0509000000000000" pitchFamily="49" charset="-120"/>
              </a:rPr>
              <a:t>;</a:t>
            </a:r>
            <a:r>
              <a:rPr lang="zh-TW" altLang="en-US" sz="4400" dirty="0">
                <a:ea typeface="華康儷中黑" panose="020B0509000000000000" pitchFamily="49" charset="-120"/>
              </a:rPr>
              <a:t>因為「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天主是愛</a:t>
            </a:r>
            <a:r>
              <a:rPr lang="zh-TW" altLang="en-US" sz="4400" dirty="0">
                <a:ea typeface="華康儷中黑" panose="020B0509000000000000" pitchFamily="49" charset="-120"/>
              </a:rPr>
              <a:t>」</a:t>
            </a:r>
            <a:r>
              <a:rPr lang="en-US" altLang="zh-TW" sz="44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“For God so loved the world” </a:t>
            </a:r>
            <a:r>
              <a:rPr lang="en-US" altLang="zh-TW" dirty="0">
                <a:ea typeface="華康儷中黑" panose="020B0509000000000000" pitchFamily="49" charset="-120"/>
              </a:rPr>
              <a:t>(John 3:16)</a:t>
            </a:r>
            <a:r>
              <a:rPr lang="en-US" altLang="zh-TW" sz="4400" dirty="0">
                <a:ea typeface="華康儷中黑" panose="020B0509000000000000" pitchFamily="49" charset="-120"/>
              </a:rPr>
              <a:t> or simply put “as God loves all mankind” is a statement that truly brings out God’s boundless love and arise from the fact that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“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GOD </a:t>
            </a:r>
            <a:r>
              <a:rPr lang="en-US" altLang="zh-TW" sz="4400" b="1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IS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 LOVE</a:t>
            </a:r>
            <a:r>
              <a:rPr lang="en-US" altLang="zh-TW" sz="4400" dirty="0">
                <a:ea typeface="華康儷中黑" panose="020B0509000000000000" pitchFamily="49" charset="-120"/>
              </a:rPr>
              <a:t>”</a:t>
            </a:r>
          </a:p>
          <a:p>
            <a:pPr>
              <a:spcBef>
                <a:spcPts val="0"/>
              </a:spcBef>
            </a:pPr>
            <a:endParaRPr lang="zh-TW" altLang="en-US" sz="44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51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3.</a:t>
            </a:r>
            <a:r>
              <a:rPr lang="zh-TW" altLang="en-US" sz="3600" dirty="0">
                <a:ea typeface="華康儷中黑" panose="020B0509000000000000" pitchFamily="49" charset="-120"/>
              </a:rPr>
              <a:t>天主教徒最突出的標記是</a:t>
            </a:r>
            <a:r>
              <a:rPr lang="en-US" altLang="zh-TW" sz="3600" dirty="0"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手</a:t>
            </a:r>
            <a:r>
              <a:rPr lang="zh-TW" altLang="en-US" sz="3600" dirty="0">
                <a:ea typeface="華康儷中黑" panose="020B0509000000000000" pitchFamily="49" charset="-120"/>
              </a:rPr>
              <a:t>劃十字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口</a:t>
            </a:r>
            <a:r>
              <a:rPr lang="zh-TW" altLang="en-US" sz="3600" dirty="0">
                <a:ea typeface="華康儷中黑" panose="020B0509000000000000" pitchFamily="49" charset="-120"/>
              </a:rPr>
              <a:t>誦</a:t>
            </a:r>
            <a:endParaRPr lang="en-US" altLang="zh-TW" sz="36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因父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及子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及聖神之名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亞孟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ea typeface="華康儷中黑" panose="020B0509000000000000" pitchFamily="49" charset="-120"/>
              </a:rPr>
              <a:t>這是對「天主聖三」的宣認</a:t>
            </a:r>
            <a:r>
              <a:rPr lang="en-US" altLang="zh-TW" sz="3600" dirty="0"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聖父創造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聖子救贖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聖神聖化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The certain symbols best identify one as a Roman Catholic is: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the sign of the Cross</a:t>
            </a:r>
            <a:r>
              <a:rPr lang="en-US" altLang="zh-TW" sz="3600" dirty="0">
                <a:ea typeface="華康儷中黑" panose="020B0509000000000000" pitchFamily="49" charset="-120"/>
              </a:rPr>
              <a:t> made with a vocal declaration that professes one’s faith: “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In the name of the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Father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, and of the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Son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 and of the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Holy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Spirit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, Amen</a:t>
            </a:r>
            <a:r>
              <a:rPr lang="en-US" altLang="zh-TW" sz="3600" dirty="0">
                <a:ea typeface="華康儷中黑" panose="020B0509000000000000" pitchFamily="49" charset="-120"/>
              </a:rPr>
              <a:t>”. This is an affirmation of our faith in the Trinity, that God the Father creates, God the Son redeems and God  the Holy Spirit sanctifies.</a:t>
            </a:r>
          </a:p>
        </p:txBody>
      </p:sp>
    </p:spTree>
    <p:extLst>
      <p:ext uri="{BB962C8B-B14F-4D97-AF65-F5344CB8AC3E}">
        <p14:creationId xmlns:p14="http://schemas.microsoft.com/office/powerpoint/2010/main" val="2782797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3800" dirty="0">
                <a:ea typeface="華康儷中黑" panose="020B0509000000000000" pitchFamily="49" charset="-120"/>
              </a:rPr>
              <a:t>A.</a:t>
            </a:r>
            <a:r>
              <a:rPr lang="zh-TW" altLang="en-US" sz="38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聖父創造</a:t>
            </a:r>
            <a:r>
              <a:rPr lang="en-US" altLang="zh-TW" sz="3800" dirty="0">
                <a:ea typeface="華康儷中黑" panose="020B0509000000000000" pitchFamily="49" charset="-120"/>
              </a:rPr>
              <a:t>:</a:t>
            </a:r>
            <a:r>
              <a:rPr lang="zh-TW" altLang="en-US" sz="3800" dirty="0">
                <a:ea typeface="華康儷中黑" panose="020B0509000000000000" pitchFamily="49" charset="-120"/>
              </a:rPr>
              <a:t>天主是造物主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ea typeface="華康儷中黑" panose="020B0509000000000000" pitchFamily="49" charset="-120"/>
              </a:rPr>
              <a:t>世界屬於他</a:t>
            </a:r>
            <a:r>
              <a:rPr lang="en-US" altLang="zh-TW" sz="3800" dirty="0">
                <a:ea typeface="華康儷中黑" panose="020B0509000000000000" pitchFamily="49" charset="-120"/>
              </a:rPr>
              <a:t>;</a:t>
            </a:r>
            <a:r>
              <a:rPr lang="zh-TW" altLang="en-US" sz="3800" dirty="0">
                <a:ea typeface="華康儷中黑" panose="020B0509000000000000" pitchFamily="49" charset="-120"/>
              </a:rPr>
              <a:t>人只是管家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ea typeface="華康儷中黑" panose="020B0509000000000000" pitchFamily="49" charset="-120"/>
              </a:rPr>
              <a:t>要按照天主愛的計劃管理世界</a:t>
            </a:r>
            <a:r>
              <a:rPr lang="en-US" altLang="zh-TW" sz="38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3800" dirty="0">
                <a:ea typeface="華康儷中黑" panose="020B0509000000000000" pitchFamily="49" charset="-120"/>
              </a:rPr>
              <a:t>這天主也稱為「天父」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ea typeface="華康儷中黑" panose="020B0509000000000000" pitchFamily="49" charset="-120"/>
              </a:rPr>
              <a:t>人類都是他的子女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God the Father creates</a:t>
            </a:r>
            <a:r>
              <a:rPr lang="en-US" altLang="zh-TW" sz="3800" dirty="0">
                <a:ea typeface="華康儷中黑" panose="020B0509000000000000" pitchFamily="49" charset="-120"/>
              </a:rPr>
              <a:t>: God is the Creator of all things. The world belongs to Him. Men are </a:t>
            </a:r>
            <a:r>
              <a:rPr lang="en-US" altLang="zh-TW" sz="3800" dirty="0">
                <a:solidFill>
                  <a:srgbClr val="0000FF"/>
                </a:solidFill>
                <a:ea typeface="華康儷中黑" panose="020B0509000000000000" pitchFamily="49" charset="-120"/>
              </a:rPr>
              <a:t>stewards and custodians </a:t>
            </a:r>
            <a:r>
              <a:rPr lang="en-US" altLang="zh-TW" sz="3800" spc="-100" dirty="0">
                <a:ea typeface="華康儷中黑" panose="020B0509000000000000" pitchFamily="49" charset="-120"/>
              </a:rPr>
              <a:t>tasked with the responsibility of taking care of the world according to God’s loving plan. </a:t>
            </a:r>
          </a:p>
          <a:p>
            <a:pPr>
              <a:spcBef>
                <a:spcPts val="0"/>
              </a:spcBef>
            </a:pPr>
            <a:r>
              <a:rPr lang="en-US" altLang="zh-TW" sz="3800" dirty="0">
                <a:ea typeface="華康儷中黑" panose="020B0509000000000000" pitchFamily="49" charset="-120"/>
              </a:rPr>
              <a:t>God is also called the Heavenly Father.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Mankind are his sons and daughters. </a:t>
            </a:r>
          </a:p>
        </p:txBody>
      </p:sp>
    </p:spTree>
    <p:extLst>
      <p:ext uri="{BB962C8B-B14F-4D97-AF65-F5344CB8AC3E}">
        <p14:creationId xmlns:p14="http://schemas.microsoft.com/office/powerpoint/2010/main" val="185504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我們都是兄弟姊妹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ea typeface="華康儷中黑" panose="020B0509000000000000" pitchFamily="49" charset="-120"/>
              </a:rPr>
              <a:t>這叫天國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是中華聖賢追求的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大同</a:t>
            </a:r>
            <a:r>
              <a:rPr lang="en-US" altLang="zh-TW" sz="3600" dirty="0">
                <a:ea typeface="華康儷中黑" panose="020B0509000000000000" pitchFamily="49" charset="-120"/>
              </a:rPr>
              <a:t>. </a:t>
            </a:r>
            <a:r>
              <a:rPr lang="zh-TW" altLang="en-US" sz="3600" dirty="0">
                <a:ea typeface="華康儷中黑" panose="020B0509000000000000" pitchFamily="49" charset="-120"/>
              </a:rPr>
              <a:t>大地資源應由全人類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共享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不能有貧富懸殊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我們也要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環保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不能污染大地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Hence, we are brothers and sisters to each other. This “Home” is also the universal harmony that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Chinese saints and sages have sought throughout the ages</a:t>
            </a:r>
            <a:r>
              <a:rPr lang="en-US" altLang="zh-TW" sz="3600" dirty="0">
                <a:ea typeface="華康儷中黑" panose="020B0509000000000000" pitchFamily="49" charset="-120"/>
              </a:rPr>
              <a:t>. As such, all resources on earth are meant to be 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shared</a:t>
            </a:r>
            <a:r>
              <a:rPr lang="en-US" altLang="zh-TW" sz="3600" dirty="0">
                <a:ea typeface="華康儷中黑" panose="020B0509000000000000" pitchFamily="49" charset="-120"/>
              </a:rPr>
              <a:t> among all human beings, there shouldn’t be a great disparity between the rich and the poor; and we must all 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protect</a:t>
            </a:r>
            <a:r>
              <a:rPr lang="en-US" altLang="zh-TW" sz="3600" dirty="0">
                <a:ea typeface="華康儷中黑" panose="020B0509000000000000" pitchFamily="49" charset="-120"/>
              </a:rPr>
              <a:t> and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not pollute </a:t>
            </a:r>
            <a:r>
              <a:rPr lang="en-US" altLang="zh-TW" sz="3600" dirty="0">
                <a:ea typeface="華康儷中黑" panose="020B0509000000000000" pitchFamily="49" charset="-120"/>
              </a:rPr>
              <a:t>the earth.</a:t>
            </a:r>
          </a:p>
        </p:txBody>
      </p:sp>
    </p:spTree>
    <p:extLst>
      <p:ext uri="{BB962C8B-B14F-4D97-AF65-F5344CB8AC3E}">
        <p14:creationId xmlns:p14="http://schemas.microsoft.com/office/powerpoint/2010/main" val="406488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2008"/>
            <a:ext cx="9144000" cy="6381328"/>
          </a:xfrm>
        </p:spPr>
        <p:txBody>
          <a:bodyPr/>
          <a:lstStyle/>
          <a:p>
            <a:pPr marL="0" indent="0" algn="just" eaLnBrk="1">
              <a:lnSpc>
                <a:spcPts val="4600"/>
              </a:lnSpc>
              <a:spcBef>
                <a:spcPts val="60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恭讀箴言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8:22-31</a:t>
            </a:r>
          </a:p>
          <a:p>
            <a:pPr marL="0" indent="0" algn="just" eaLnBrk="1">
              <a:lnSpc>
                <a:spcPts val="4600"/>
              </a:lnSpc>
              <a:spcBef>
                <a:spcPts val="600"/>
              </a:spcBef>
              <a:buFontTx/>
              <a:buNone/>
            </a:pP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天主的智慧這樣說：「上主自開始，即拿我作他行動的肇始，做他作為的開端。</a:t>
            </a:r>
          </a:p>
          <a:p>
            <a:pPr marL="0" indent="0" algn="just" eaLnBrk="1">
              <a:lnSpc>
                <a:spcPts val="4600"/>
              </a:lnSpc>
              <a:spcBef>
                <a:spcPts val="600"/>
              </a:spcBef>
              <a:buFontTx/>
              <a:buNone/>
            </a:pP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</a:t>
            </a:r>
            <a:r>
              <a:rPr lang="zh-TW" altLang="en-US" sz="40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大地還沒有形成以前，遠自太古，從無始，我已被立定。</a:t>
            </a:r>
          </a:p>
          <a:p>
            <a:pPr marL="0" indent="0" algn="just" eaLnBrk="1">
              <a:lnSpc>
                <a:spcPts val="4600"/>
              </a:lnSpc>
              <a:spcBef>
                <a:spcPts val="600"/>
              </a:spcBef>
              <a:buFontTx/>
              <a:buNone/>
            </a:pP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「深淵還沒有存在，水泉還沒有湧出以前，山嶽還沒有奠定，丘陵還沒有存在以前，我已受生。那時，上主還沒有創造大地、原野、和世上的土壤。</a:t>
            </a: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7D2B82-9061-4F78-A201-5A641ED7115A}"/>
              </a:ext>
            </a:extLst>
          </p:cNvPr>
          <p:cNvSpPr txBox="1"/>
          <p:nvPr/>
        </p:nvSpPr>
        <p:spPr>
          <a:xfrm>
            <a:off x="7560072" y="626980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  <a:latin typeface="+mn-lt"/>
              </a:rPr>
              <a:t>1/2</a:t>
            </a:r>
            <a:endParaRPr lang="zh-HK" altLang="en-US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B.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聖子救贖</a:t>
            </a:r>
            <a:r>
              <a:rPr lang="en-US" altLang="zh-TW" sz="3600" dirty="0"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ea typeface="華康儷中黑" panose="020B0509000000000000" pitchFamily="49" charset="-120"/>
              </a:rPr>
              <a:t>天主第二位聖子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降生成人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名叫耶穌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ea typeface="華康儷中黑" panose="020B0509000000000000" pitchFamily="49" charset="-120"/>
              </a:rPr>
              <a:t>他</a:t>
            </a:r>
            <a:r>
              <a:rPr lang="zh-TW" altLang="en-US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經歷過人生一切</a:t>
            </a:r>
            <a:r>
              <a:rPr lang="zh-TW" altLang="en-US" sz="3600" dirty="0">
                <a:ea typeface="華康儷中黑" panose="020B0509000000000000" pitchFamily="49" charset="-120"/>
              </a:rPr>
              <a:t>生老病死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成敗得失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他在各方面與我們相似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只是沒有罪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endParaRPr lang="zh-TW" altLang="en-US" sz="3600" dirty="0">
              <a:ea typeface="華康儷中黑" panose="020B0509000000000000" pitchFamily="49" charset="-120"/>
            </a:endParaRPr>
          </a:p>
          <a:p>
            <a:pPr algn="l"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God the Son redeems</a:t>
            </a:r>
            <a:r>
              <a:rPr lang="en-US" altLang="zh-TW" sz="3600" dirty="0">
                <a:ea typeface="華康儷中黑" panose="020B0509000000000000" pitchFamily="49" charset="-120"/>
              </a:rPr>
              <a:t>: The second</a:t>
            </a:r>
          </a:p>
          <a:p>
            <a:pPr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 person in the Holy Trinity was incarnated, born unto the world and became man. He was called Jesus and he experienced all that mortal beings go through in life, </a:t>
            </a:r>
          </a:p>
          <a:p>
            <a:pPr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vis-à-vis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birth, ageing, sickness and death, success and failure</a:t>
            </a:r>
            <a:r>
              <a:rPr lang="en-US" altLang="zh-TW" sz="3600" dirty="0">
                <a:ea typeface="華康儷中黑" panose="020B0509000000000000" pitchFamily="49" charset="-120"/>
              </a:rPr>
              <a:t>. In all respects </a:t>
            </a:r>
          </a:p>
          <a:p>
            <a:pPr>
              <a:spcBef>
                <a:spcPts val="0"/>
              </a:spcBef>
            </a:pP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He was like us, yet without sin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29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我們要效法耶穌做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真人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百分百的人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ea typeface="華康儷中黑" panose="020B0509000000000000" pitchFamily="49" charset="-120"/>
              </a:rPr>
              <a:t>勇敢的面對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生命的一切變故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完成天父對我們的奇妙計劃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We must follow Jesus’ example and be a genuine person,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giving it a hundred percent</a:t>
            </a:r>
            <a:r>
              <a:rPr lang="en-US" altLang="zh-TW" sz="4000" dirty="0">
                <a:ea typeface="華康儷中黑" panose="020B0509000000000000" pitchFamily="49" charset="-120"/>
              </a:rPr>
              <a:t>; With courage and fortitude,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we must face all vicissitudes in life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and seek to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fulfil God’s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wondrous plans for each of us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endParaRPr lang="zh-TW" altLang="en-US" sz="40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751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C.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聖神聖化</a:t>
            </a:r>
            <a:r>
              <a:rPr lang="en-US" altLang="zh-TW" sz="4000" dirty="0"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ea typeface="華康儷中黑" panose="020B0509000000000000" pitchFamily="49" charset="-120"/>
              </a:rPr>
              <a:t>這是天主的第三位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他是宇宙之神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他在我們的良心中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也充盈天地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他啟示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感動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鼓勵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責備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挑戰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邀請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寬恕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包容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聖化一切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 algn="l">
              <a:lnSpc>
                <a:spcPts val="4100"/>
              </a:lnSpc>
              <a:spcBef>
                <a:spcPts val="0"/>
              </a:spcBef>
            </a:pPr>
            <a:r>
              <a:rPr lang="en-US" altLang="zh-TW" sz="4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God the Holy Spirit sanctifies</a:t>
            </a:r>
            <a:r>
              <a:rPr lang="en-US" altLang="zh-TW" sz="4000" dirty="0">
                <a:ea typeface="華康儷中黑" panose="020B0509000000000000" pitchFamily="49" charset="-120"/>
              </a:rPr>
              <a:t>: This is</a:t>
            </a:r>
          </a:p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 the third person in the Holy Trinity. He is the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God of the universe</a:t>
            </a:r>
            <a:r>
              <a:rPr lang="en-US" altLang="zh-TW" sz="4000" dirty="0">
                <a:ea typeface="華康儷中黑" panose="020B0509000000000000" pitchFamily="49" charset="-120"/>
              </a:rPr>
              <a:t>. He dwells in our conscience and in heaven and on earth. He reveals, touches, invites, encourages, reprimands, challenges, forgives, tolerates and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sanctifies all</a:t>
            </a:r>
            <a:r>
              <a:rPr lang="en-US" altLang="zh-TW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42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600" dirty="0">
                <a:ea typeface="華康儷中黑" panose="020B0509000000000000" pitchFamily="49" charset="-120"/>
              </a:rPr>
              <a:t>我們要學會在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靜默</a:t>
            </a:r>
            <a:r>
              <a:rPr lang="zh-TW" altLang="en-US" sz="3600" dirty="0">
                <a:ea typeface="華康儷中黑" panose="020B0509000000000000" pitchFamily="49" charset="-120"/>
              </a:rPr>
              <a:t>中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在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放鬆</a:t>
            </a:r>
            <a:r>
              <a:rPr lang="zh-TW" altLang="en-US" sz="3600" dirty="0">
                <a:ea typeface="華康儷中黑" panose="020B0509000000000000" pitchFamily="49" charset="-120"/>
              </a:rPr>
              <a:t>自己和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放下</a:t>
            </a:r>
            <a:r>
              <a:rPr lang="zh-TW" altLang="en-US" sz="3600" dirty="0">
                <a:ea typeface="華康儷中黑" panose="020B0509000000000000" pitchFamily="49" charset="-120"/>
              </a:rPr>
              <a:t>一切時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去迎接聖神住在我們心中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也要學會縱觀天地萬物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進入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歷史長河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並在生命的際遇中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和這位聖神接觸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接受他的邀請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改造和聖化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Through meditation, relaxation and letting go (or submission), we must learn to welcome the indwelling of the Holy Spirit in us. We must also learn to see the world with a </a:t>
            </a:r>
            <a:r>
              <a:rPr lang="en-US" altLang="zh-TW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broader perspective</a:t>
            </a:r>
            <a:r>
              <a:rPr lang="en-US" altLang="zh-TW" sz="3600" dirty="0">
                <a:ea typeface="華康儷中黑" panose="020B0509000000000000" pitchFamily="49" charset="-120"/>
              </a:rPr>
              <a:t>; enter into the river of history and in all life’s meandering circumstances to encounter the Holy Spirit, </a:t>
            </a:r>
            <a:r>
              <a:rPr lang="en-US" altLang="zh-TW" sz="3600" spc="-100" dirty="0">
                <a:highlight>
                  <a:srgbClr val="FFFF00"/>
                </a:highlight>
                <a:ea typeface="華康儷中黑" panose="020B0509000000000000" pitchFamily="49" charset="-120"/>
              </a:rPr>
              <a:t>accept its invitation 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to 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renew and sanctify us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509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D.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三位一體</a:t>
            </a:r>
            <a:r>
              <a:rPr lang="en-US" altLang="zh-TW" sz="4400" dirty="0">
                <a:ea typeface="華康儷中黑" panose="020B0509000000000000" pitchFamily="49" charset="-120"/>
              </a:rPr>
              <a:t>: </a:t>
            </a:r>
            <a:r>
              <a:rPr lang="zh-TW" altLang="en-US" sz="4400" dirty="0">
                <a:ea typeface="華康儷中黑" panose="020B0509000000000000" pitchFamily="49" charset="-120"/>
              </a:rPr>
              <a:t>父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子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神三位完全獨立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互不從屬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但成為一體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一個真天主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ea typeface="華康儷中黑" panose="020B0509000000000000" pitchFamily="49" charset="-120"/>
              </a:rPr>
              <a:t>這便是「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獨立而共融</a:t>
            </a:r>
            <a:r>
              <a:rPr lang="zh-TW" altLang="en-US" sz="4400" dirty="0">
                <a:ea typeface="華康儷中黑" panose="020B0509000000000000" pitchFamily="49" charset="-120"/>
              </a:rPr>
              <a:t>」</a:t>
            </a:r>
            <a:endParaRPr lang="en-US" altLang="zh-TW" sz="44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>
                <a:ea typeface="華康儷中黑" panose="020B0509000000000000" pitchFamily="49" charset="-120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The Holy Trinity</a:t>
            </a:r>
            <a:r>
              <a:rPr lang="en-US" altLang="zh-TW" sz="4400" dirty="0">
                <a:ea typeface="華康儷中黑" panose="020B0509000000000000" pitchFamily="49" charset="-120"/>
              </a:rPr>
              <a:t>: God the Father, the Son and the Holy Spirit are distinct and insubordinate from each other, but 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together form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one true God</a:t>
            </a:r>
            <a:r>
              <a:rPr lang="en-US" altLang="zh-TW" sz="4400" dirty="0">
                <a:ea typeface="華康儷中黑" panose="020B0509000000000000" pitchFamily="49" charset="-120"/>
              </a:rPr>
              <a:t>. This is called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>
                <a:ea typeface="華康儷中黑" panose="020B0509000000000000" pitchFamily="49" charset="-120"/>
              </a:rPr>
              <a:t>distinct but in communion. </a:t>
            </a:r>
          </a:p>
        </p:txBody>
      </p:sp>
    </p:spTree>
    <p:extLst>
      <p:ext uri="{BB962C8B-B14F-4D97-AF65-F5344CB8AC3E}">
        <p14:creationId xmlns:p14="http://schemas.microsoft.com/office/powerpoint/2010/main" val="276714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3B59A4-E2FD-4CB4-BDFF-A98A55DA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3800" dirty="0">
                <a:ea typeface="華康儷中黑" panose="020B0509000000000000" pitchFamily="49" charset="-120"/>
              </a:rPr>
              <a:t>天主聖三是世界不同文化和種族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ea typeface="華康儷中黑" panose="020B0509000000000000" pitchFamily="49" charset="-120"/>
              </a:rPr>
              <a:t>可以</a:t>
            </a:r>
            <a:endParaRPr lang="en-US" altLang="zh-TW" sz="38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求同存異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ea typeface="華康儷中黑" panose="020B0509000000000000" pitchFamily="49" charset="-120"/>
              </a:rPr>
              <a:t>互利共贏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互相分享</a:t>
            </a:r>
            <a:r>
              <a:rPr lang="zh-TW" altLang="en-US" sz="3800" dirty="0">
                <a:ea typeface="華康儷中黑" panose="020B0509000000000000" pitchFamily="49" charset="-120"/>
              </a:rPr>
              <a:t>的模範</a:t>
            </a:r>
            <a:r>
              <a:rPr lang="en-US" altLang="zh-TW" sz="38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zh-TW" altLang="en-US" sz="3800" dirty="0">
                <a:ea typeface="華康儷中黑" panose="020B0509000000000000" pitchFamily="49" charset="-120"/>
              </a:rPr>
              <a:t>這也是世界大同最堅實的基礎</a:t>
            </a:r>
            <a:r>
              <a:rPr lang="en-US" altLang="zh-TW" sz="38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3700" dirty="0">
                <a:ea typeface="華康儷中黑" panose="020B0509000000000000" pitchFamily="49" charset="-120"/>
              </a:rPr>
              <a:t>The Holy Trinity exemplifies a model of </a:t>
            </a:r>
            <a:r>
              <a:rPr lang="en-US" altLang="zh-TW" sz="3700" dirty="0">
                <a:highlight>
                  <a:srgbClr val="FFFF00"/>
                </a:highlight>
                <a:ea typeface="華康儷中黑" panose="020B0509000000000000" pitchFamily="49" charset="-120"/>
              </a:rPr>
              <a:t>mutual sharing </a:t>
            </a:r>
            <a:r>
              <a:rPr lang="en-US" altLang="zh-TW" sz="3700" dirty="0">
                <a:ea typeface="華康儷中黑" panose="020B0509000000000000" pitchFamily="49" charset="-120"/>
              </a:rPr>
              <a:t>for people of diverse cultures and races, making it possible for a world that pursues similarities while respecting differences; reciprocity and mutual benefit as well as a willingness to share. Such is the strongest bedrock on which </a:t>
            </a:r>
            <a:r>
              <a:rPr lang="en-US" altLang="zh-TW" sz="3700" dirty="0">
                <a:highlight>
                  <a:srgbClr val="FFFF00"/>
                </a:highlight>
                <a:ea typeface="華康儷中黑" panose="020B0509000000000000" pitchFamily="49" charset="-120"/>
              </a:rPr>
              <a:t>universal harmony </a:t>
            </a:r>
            <a:r>
              <a:rPr lang="en-US" altLang="zh-TW" sz="3700" dirty="0">
                <a:ea typeface="華康儷中黑" panose="020B0509000000000000" pitchFamily="49" charset="-120"/>
              </a:rPr>
              <a:t>rests.*</a:t>
            </a:r>
          </a:p>
        </p:txBody>
      </p:sp>
    </p:spTree>
    <p:extLst>
      <p:ext uri="{BB962C8B-B14F-4D97-AF65-F5344CB8AC3E}">
        <p14:creationId xmlns:p14="http://schemas.microsoft.com/office/powerpoint/2010/main" val="4171729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spc="20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</a:t>
            </a:r>
            <a:endParaRPr lang="en-US" altLang="zh-TW" sz="5400" spc="20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38132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當他建立高天時，我已在場；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當他在深淵之上，劃出穹蒼時，當他上使穹蒼穩立，下使淵源固定時，當他為滄海劃定界限，令海水不要越境，給大地奠定基礎時，我已在他身旁，充作技師。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那時，我天天是他的喜悅，不斷在他前歡躍，歡躍於塵寰之間，樂與世人共處。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BDD15B-87BF-48E8-BCA1-898029BF5414}"/>
              </a:ext>
            </a:extLst>
          </p:cNvPr>
          <p:cNvSpPr txBox="1"/>
          <p:nvPr/>
        </p:nvSpPr>
        <p:spPr>
          <a:xfrm>
            <a:off x="7560072" y="626980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  <a:latin typeface="+mn-lt"/>
              </a:rPr>
              <a:t>2/2</a:t>
            </a:r>
            <a:endParaRPr lang="zh-HK" alt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46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794"/>
            <a:ext cx="9144000" cy="6621574"/>
          </a:xfrm>
        </p:spPr>
        <p:txBody>
          <a:bodyPr/>
          <a:lstStyle/>
          <a:p>
            <a:pPr marL="0" indent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恭讀聖保祿宗徒致羅馬人書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5:1-5</a:t>
            </a:r>
            <a:endParaRPr lang="en-US" altLang="zh-TW" sz="28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我們既因信德成義，就是藉我們的主耶穌基督，與天主和好了。藉著耶穌，我們得因信德，進入了現今所站立的這恩寵中，並因希望分享天主的光榮，而歡躍。不但如此，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我們連在磨難中，也歡躍，因為我們知道：磨難生忍耐，忍耐生老練，老練生望德，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028384" y="6266148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8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1802"/>
            <a:ext cx="9144000" cy="6621574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望德不叫人蒙羞，因為天主的愛，藉著所賜與我們的聖神，已傾注在我們心中了。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884318" y="6026570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2/2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5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068"/>
            <a:ext cx="9144000" cy="6500292"/>
          </a:xfrm>
        </p:spPr>
        <p:txBody>
          <a:bodyPr/>
          <a:lstStyle/>
          <a:p>
            <a:pPr marL="0" indent="0" algn="just" eaLnBrk="1"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恭讀聖若望福音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16:12-15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那時候，耶穌對門徒說：「我本來還有許多事，要告訴你們，然而，你們現在不能承擔。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當那一位真理之神來到時，他要把你們引入一切真理，因為，他不憑自己講論，只把他所聽到的，講出來，並把未來的事，傳告給你們。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「他要光榮我，因為，他要把由我所領受的，傳告給你們。</a:t>
            </a: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594928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   1/2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068"/>
            <a:ext cx="9144000" cy="6500292"/>
          </a:xfrm>
        </p:spPr>
        <p:txBody>
          <a:bodyPr/>
          <a:lstStyle/>
          <a:p>
            <a:pPr marL="0" lv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凡父所有的一切，都是我的；為此，我說：他要把由我所領受的，傳告給你們。」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　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lvl="0" indent="0" algn="just" eaLnBrk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  <a:endParaRPr lang="zh-TW" altLang="en-US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633" y="619125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2/2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2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5246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天主聖三節主日</a:t>
            </a: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2022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12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54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48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天主聖三</a:t>
            </a:r>
            <a:r>
              <a:rPr lang="en-US" altLang="zh-TW" sz="6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: </a:t>
            </a:r>
            <a:r>
              <a:rPr lang="zh-TW" altLang="en-US" sz="6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世界大同</a:t>
            </a: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箴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8:22-31 ; 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羅</a:t>
            </a:r>
            <a:r>
              <a:rPr kumimoji="1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5:1-5; </a:t>
            </a:r>
            <a:r>
              <a:rPr kumimoji="1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若</a:t>
            </a:r>
            <a:r>
              <a:rPr kumimoji="1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16:12-15)</a:t>
            </a:r>
            <a:endParaRPr kumimoji="1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111832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E4A96E6-F29E-4364-AA37-4DF38575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24736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大地還沒有形成以前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我已被立定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我天天是他的喜悅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不斷在他前歡躍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歡躍於塵寰之間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樂與世人共處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r>
              <a:rPr lang="zh-TW" altLang="en-US" sz="1400" dirty="0">
                <a:solidFill>
                  <a:srgbClr val="FFFF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天主聖三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天地宇宙間的大共融！</a:t>
            </a:r>
            <a:endParaRPr lang="en-US" altLang="zh-TW" sz="3600" dirty="0">
              <a:solidFill>
                <a:srgbClr val="FF0000"/>
              </a:solidFill>
              <a:highlight>
                <a:srgbClr val="FFFF00"/>
              </a:highlight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algn="l"/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我們連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在磨難中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也歡躍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因為我們知道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磨難生忍耐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忍耐生老練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老練生望德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天主的愛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藉著所賜與我們的聖神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已傾注在我們心中了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r>
              <a:rPr lang="zh-TW" altLang="en-US" sz="1000" dirty="0">
                <a:solidFill>
                  <a:srgbClr val="FFFF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天人共融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天主愛人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安排一切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都是為了人</a:t>
            </a:r>
            <a:r>
              <a:rPr lang="zh-TW" altLang="en-US" sz="1000" dirty="0">
                <a:solidFill>
                  <a:srgbClr val="FFFF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人</a:t>
            </a:r>
            <a:endParaRPr lang="en-US" altLang="zh-TW" sz="1000" dirty="0">
              <a:solidFill>
                <a:srgbClr val="FFFF00"/>
              </a:solidFill>
              <a:highlight>
                <a:srgbClr val="FFFF00"/>
              </a:highlight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algn="l"/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當那一位真理之神來到時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他要把你們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引入一切真理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他不憑自己講論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只把他所聽到的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講出來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endParaRPr lang="zh-TW" altLang="en-US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en-US" sz="1400" dirty="0">
                <a:solidFill>
                  <a:srgbClr val="FFFF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只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只有屬神的人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才能明白以上真理</a:t>
            </a:r>
            <a:r>
              <a:rPr lang="zh-TW" altLang="en-US" sz="1400" dirty="0">
                <a:solidFill>
                  <a:srgbClr val="FFFF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理</a:t>
            </a:r>
          </a:p>
        </p:txBody>
      </p:sp>
    </p:spTree>
    <p:extLst>
      <p:ext uri="{BB962C8B-B14F-4D97-AF65-F5344CB8AC3E}">
        <p14:creationId xmlns:p14="http://schemas.microsoft.com/office/powerpoint/2010/main" val="38737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15138</TotalTime>
  <Words>2298</Words>
  <Application>Microsoft Office PowerPoint</Application>
  <PresentationFormat>如螢幕大小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26</vt:i4>
      </vt:variant>
    </vt:vector>
  </HeadingPairs>
  <TitlesOfParts>
    <vt:vector size="43" baseType="lpstr">
      <vt:lpstr>華康POP1體W7</vt:lpstr>
      <vt:lpstr>華康中特圓體</vt:lpstr>
      <vt:lpstr>華康中黑體</vt:lpstr>
      <vt:lpstr>華康中黑體(P)</vt:lpstr>
      <vt:lpstr>華康中圓體</vt:lpstr>
      <vt:lpstr>華康正顏楷體W7</vt:lpstr>
      <vt:lpstr>華康粗黑體</vt:lpstr>
      <vt:lpstr>華康魏碑體</vt:lpstr>
      <vt:lpstr>華康儷中黑</vt:lpstr>
      <vt:lpstr>新細明體</vt:lpstr>
      <vt:lpstr>Arial</vt:lpstr>
      <vt:lpstr>Calibri</vt:lpstr>
      <vt:lpstr>Cambria</vt:lpstr>
      <vt:lpstr>預設簡報設計</vt:lpstr>
      <vt:lpstr>3_預設簡報設計</vt:lpstr>
      <vt:lpstr>15_預設簡報設計</vt:lpstr>
      <vt:lpstr>14_預設簡報設計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公教教研中心 新慕道班: 2022年6月26日開課 現正接受報名 請即在 www.cirs.org.hk 下載報名表 或致電: 23361205 報名 請邀請未信的親友 與耶穌一起促進大同共 建 天 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860</cp:revision>
  <dcterms:created xsi:type="dcterms:W3CDTF">2006-09-26T01:05:23Z</dcterms:created>
  <dcterms:modified xsi:type="dcterms:W3CDTF">2022-06-06T03:20:27Z</dcterms:modified>
</cp:coreProperties>
</file>